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7VctPIL7d8nWv0JhNwguD9x3Z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9A39A8-A89F-4CE4-8116-4AE48F837800}">
  <a:tblStyle styleId="{249A39A8-A89F-4CE4-8116-4AE48F837800}" styleName="Table_0">
    <a:wholeTbl>
      <a:tcTxStyle b="off" i="off">
        <a:font>
          <a:latin typeface="Arial"/>
          <a:ea typeface="Arial"/>
          <a:cs typeface="Arial"/>
        </a:font>
        <a:srgbClr val="4285F4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fmla="val 16667" name="adj"/>
            </a:avLst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3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b="0" i="0" sz="4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/>
        </p:nvSpPr>
        <p:spPr>
          <a:xfrm flipH="1" rot="10800000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6"/>
          <p:cNvSpPr/>
          <p:nvPr/>
        </p:nvSpPr>
        <p:spPr>
          <a:xfrm flipH="1" rot="10800000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57150" y="4696825"/>
            <a:ext cx="8381999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"/>
              <a:buFont typeface="Roboto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"/>
              <a:buFont typeface="Roboto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"/>
              <a:buFont typeface="Roboto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"/>
              <a:buFont typeface="Roboto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"/>
              <a:buFont typeface="Roboto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"/>
              <a:buFont typeface="Roboto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"/>
              <a:buFont typeface="Roboto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"/>
              <a:buFont typeface="Roboto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"/>
              <a:buFont typeface="Roboto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basica.docx" TargetMode="External"/><Relationship Id="rId4" Type="http://schemas.openxmlformats.org/officeDocument/2006/relationships/hyperlink" Target="http://intermedia.docx" TargetMode="External"/><Relationship Id="rId5" Type="http://schemas.openxmlformats.org/officeDocument/2006/relationships/hyperlink" Target="http://avanzada.docx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certificaprofacad@administrativos.udg.mx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certificaprofacad@administrativos.udg.mx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certificaprofacad@administrativos.udg.mx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formaciondocentecucs@gmail.com" TargetMode="External"/><Relationship Id="rId4" Type="http://schemas.openxmlformats.org/officeDocument/2006/relationships/hyperlink" Target="mailto:certificaprofacad@administrativos.udg.mx" TargetMode="External"/><Relationship Id="rId5" Type="http://schemas.openxmlformats.org/officeDocument/2006/relationships/hyperlink" Target="mailto:fsantos@cucs.udg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b="0" i="0" lang="es-ES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Centro Universitario de Ciencias de la Salud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b="1" i="0" lang="es-ES" sz="4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CERTIFICACIÓN PROFACAD</a:t>
            </a:r>
            <a:r>
              <a:rPr b="0" i="0" lang="es-ES" sz="4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2020</a:t>
            </a:r>
            <a:endParaRPr b="0" i="0" sz="4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p1"/>
          <p:cNvSpPr txBox="1"/>
          <p:nvPr>
            <p:ph idx="1" type="subTitle"/>
          </p:nvPr>
        </p:nvSpPr>
        <p:spPr>
          <a:xfrm>
            <a:off x="390525" y="2752880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Roboto"/>
              <a:buNone/>
            </a:pPr>
            <a:r>
              <a:rPr lang="es-ES"/>
              <a:t>Enero 15</a:t>
            </a:r>
            <a:r>
              <a:rPr b="0" i="0" lang="es-E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 2021</a:t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175" y="3530500"/>
            <a:ext cx="4670400" cy="15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1025" y="3775500"/>
            <a:ext cx="742949" cy="10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82296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r>
              <a:rPr b="0" i="0" lang="es-ES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Orden del día</a:t>
            </a:r>
            <a:endParaRPr/>
          </a:p>
        </p:txBody>
      </p:sp>
      <p:sp>
        <p:nvSpPr>
          <p:cNvPr id="44" name="Google Shape;44;p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</a:pPr>
            <a:r>
              <a:rPr b="0" i="0" lang="es-E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1. Bienvenida y exposición de motivos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s-ES" sz="1600"/>
              <a:t>Mtra. Fabiola de Santos Ávila </a:t>
            </a:r>
            <a:r>
              <a:rPr b="0" i="0" lang="es-E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i="0" lang="es-E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2. Lineamientos para la Certificación básica, intermedia y avanzada 2020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</a:pPr>
            <a:r>
              <a:rPr b="1" i="0" lang="es-E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Dra. Ma. de los Dolores Valadez Sierra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</a:pPr>
            <a:r>
              <a:rPr b="0" i="0" lang="es-E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 3. Acuerdos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</a:pPr>
            <a:r>
              <a:t/>
            </a:r>
            <a:endParaRPr b="0" i="0" sz="16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14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28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s-ES" sz="2800"/>
              <a:t>Lineamientos para la Certificación básica, intermedia o avanzada 2020</a:t>
            </a:r>
            <a:endParaRPr sz="2800"/>
          </a:p>
        </p:txBody>
      </p:sp>
      <p:sp>
        <p:nvSpPr>
          <p:cNvPr id="50" name="Google Shape;50;p3"/>
          <p:cNvSpPr txBox="1"/>
          <p:nvPr>
            <p:ph idx="1" type="body"/>
          </p:nvPr>
        </p:nvSpPr>
        <p:spPr>
          <a:xfrm>
            <a:off x="980660" y="1762538"/>
            <a:ext cx="7713339" cy="3113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19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1" name="Google Shape;51;p3"/>
          <p:cNvGraphicFramePr/>
          <p:nvPr/>
        </p:nvGraphicFramePr>
        <p:xfrm>
          <a:off x="1325217" y="233615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{249A39A8-A89F-4CE4-8116-4AE48F837800}</a:tableStyleId>
              </a:tblPr>
              <a:tblGrid>
                <a:gridCol w="3358025"/>
                <a:gridCol w="1518475"/>
                <a:gridCol w="1518475"/>
              </a:tblGrid>
              <a:tr h="280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Procedimiento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¿Quién?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¿Cuándo?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</a:tr>
              <a:tr h="1685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1. Completa tu oficio de solicitud dirigido al Rector del CU, Dr. en C. José Francisco Muñoz Valle, con atención al Secretario Administrativo, Mtra. Saralyn López y Taylor; en el que solicita el trámite de la Certificación </a:t>
                      </a:r>
                      <a:r>
                        <a:rPr lang="es-ES" sz="1200" u="sng" cap="none" strike="noStrike">
                          <a:solidFill>
                            <a:schemeClr val="dk2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Básica</a:t>
                      </a: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, </a:t>
                      </a:r>
                      <a:r>
                        <a:rPr lang="es-ES" sz="1200" u="sng" cap="none" strike="noStrike">
                          <a:solidFill>
                            <a:schemeClr val="dk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Intermedia</a:t>
                      </a: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o </a:t>
                      </a:r>
                      <a:r>
                        <a:rPr lang="es-ES" sz="1200" u="sng" cap="none" strike="noStrike">
                          <a:solidFill>
                            <a:schemeClr val="dk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avanzada</a:t>
                      </a: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de PROFACAD.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Profesor interesado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15 al 21 de enero 2021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s-ES" sz="2800"/>
              <a:t>Lineamientos para la Certificación básica 2020</a:t>
            </a:r>
            <a:endParaRPr sz="2800"/>
          </a:p>
        </p:txBody>
      </p:sp>
      <p:graphicFrame>
        <p:nvGraphicFramePr>
          <p:cNvPr id="57" name="Google Shape;57;p4"/>
          <p:cNvGraphicFramePr/>
          <p:nvPr/>
        </p:nvGraphicFramePr>
        <p:xfrm>
          <a:off x="1126031" y="190538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{249A39A8-A89F-4CE4-8116-4AE48F837800}</a:tableStyleId>
              </a:tblPr>
              <a:tblGrid>
                <a:gridCol w="3441525"/>
                <a:gridCol w="1556250"/>
                <a:gridCol w="1556250"/>
              </a:tblGrid>
              <a:tr h="21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Procedimiento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¿Quién?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¿Cuándo?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</a:tr>
              <a:tr h="25509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2. Se envía escaneado al correo </a:t>
                      </a:r>
                      <a:r>
                        <a:rPr b="0" i="0" lang="es-ES" sz="1200" u="sng" cap="none" strike="noStrike">
                          <a:solidFill>
                            <a:srgbClr val="4285F4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certificaprofacad@administrativos.udg.mx</a:t>
                      </a: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cada uno de los siguientes documentos por separado:</a:t>
                      </a:r>
                      <a:endParaRPr/>
                    </a:p>
                    <a:p>
                      <a:pPr indent="-228600" lvl="0" marL="2286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Oficio de solicitud debidamente llenado y firmado</a:t>
                      </a:r>
                      <a:endParaRPr/>
                    </a:p>
                    <a:p>
                      <a:pPr indent="-228600" lvl="0" marL="2286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Escaneo por separado de las siguientes constancias: 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Introducción a la didáctica 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Aprendizaje centrado en el estudiante (se hará válido el curso impartido por el COMIE en 2015) 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Formación con base en solución de problemas y orientado a proyectos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Profesor interesado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15 al 21 de enero 2021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s-ES" sz="2800"/>
              <a:t>Lineamientos para la Certificación intermedia 2020</a:t>
            </a:r>
            <a:endParaRPr sz="2800"/>
          </a:p>
        </p:txBody>
      </p:sp>
      <p:graphicFrame>
        <p:nvGraphicFramePr>
          <p:cNvPr id="63" name="Google Shape;63;p5"/>
          <p:cNvGraphicFramePr/>
          <p:nvPr/>
        </p:nvGraphicFramePr>
        <p:xfrm>
          <a:off x="1106153" y="170765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{249A39A8-A89F-4CE4-8116-4AE48F837800}</a:tableStyleId>
              </a:tblPr>
              <a:tblGrid>
                <a:gridCol w="4492900"/>
                <a:gridCol w="1490875"/>
                <a:gridCol w="1398100"/>
              </a:tblGrid>
              <a:tr h="21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Procedimiento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¿Quién?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¿Cuándo?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</a:tr>
              <a:tr h="30095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2. Se envía escaneado al correo </a:t>
                      </a:r>
                      <a:r>
                        <a:rPr b="0" i="0" lang="es-ES" sz="1200" u="sng" cap="none" strike="noStrike">
                          <a:solidFill>
                            <a:srgbClr val="4285F4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certificaprofacad@administrativos.udg.mx</a:t>
                      </a:r>
                      <a:r>
                        <a:rPr b="0" i="0" lang="es-ES" sz="1200" u="none" cap="none" strike="noStrike">
                          <a:solidFill>
                            <a:srgbClr val="4285F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cada uno de los siguientes documentos por separado:</a:t>
                      </a:r>
                      <a:endParaRPr/>
                    </a:p>
                    <a:p>
                      <a:pPr indent="-228600" lvl="0" marL="2286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Oficio de solicitud debidamente llenado y firmado</a:t>
                      </a:r>
                      <a:endParaRPr/>
                    </a:p>
                    <a:p>
                      <a:pPr indent="-228600" lvl="0" marL="2286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Escaneo por separado de las siguientes constancias: 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Certificación básica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Un taller obligatorio del módulo 2 (actualización disciplinar)  o 3 (Gestión de la Información) 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Dos talleres optativos del módulo 2 (actualización disciplinar) o módulo 3 (Responsabilidad Social Universitaria, Educación para el desarrollo sostenible y sustentable, Autocuidado de la Salud o Elementos para la Internacionalización).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Profesor interesado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al 21 de enero 2021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s-ES" sz="2800"/>
              <a:t>Lineamientos para la Certificación avanzada 2020</a:t>
            </a:r>
            <a:endParaRPr sz="2800"/>
          </a:p>
        </p:txBody>
      </p:sp>
      <p:graphicFrame>
        <p:nvGraphicFramePr>
          <p:cNvPr id="69" name="Google Shape;69;p6"/>
          <p:cNvGraphicFramePr/>
          <p:nvPr/>
        </p:nvGraphicFramePr>
        <p:xfrm>
          <a:off x="471901" y="170765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{249A39A8-A89F-4CE4-8116-4AE48F837800}</a:tableStyleId>
              </a:tblPr>
              <a:tblGrid>
                <a:gridCol w="5004100"/>
                <a:gridCol w="1493775"/>
                <a:gridCol w="1518225"/>
              </a:tblGrid>
              <a:tr h="21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Procedimiento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¿Quién?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¿Cuándo?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</a:tr>
              <a:tr h="30095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2. Se envía escaneado al correo </a:t>
                      </a:r>
                      <a:r>
                        <a:rPr b="0" i="0" lang="es-ES" sz="1200" u="sng" cap="none" strike="noStrike">
                          <a:solidFill>
                            <a:srgbClr val="4285F4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certificaprofacad@administrativos.udg.mx</a:t>
                      </a: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cada uno de los siguientes documentos por separado:</a:t>
                      </a:r>
                      <a:endParaRPr/>
                    </a:p>
                    <a:p>
                      <a:pPr indent="-228600" lvl="0" marL="2286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Oficio de solicitud debidamente llenado y firmado</a:t>
                      </a:r>
                      <a:endParaRPr/>
                    </a:p>
                    <a:p>
                      <a:pPr indent="-228600" lvl="0" marL="2286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Escaneo por separado de las siguientes constancias: 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Certificación básica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Certificación intermedia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Un taller obligatorio del módulo 4 (Historia y Actualidad de la U. de G)  o del módulo 5 (Dando cuentas a la sociedad) </a:t>
                      </a:r>
                      <a:endParaRPr sz="12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-342900" lvl="0" marL="3429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Char char="∙"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Dos talleres optativos del módulo 4 o módulo 5: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       Identidad universitaria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       Folclore y tradiciones de Jalisco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       Artes y Educación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       Innovación y creatividad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       Propiedad intelectual y patentes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       Transferencia tecnológica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       Diagnóstico tecnológico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Profesor interesado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al 21 de enero 2021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s-ES" sz="2800"/>
              <a:t>Lineamientos para la Certificación básica, intermedia o avanzada 2020</a:t>
            </a:r>
            <a:endParaRPr sz="2800"/>
          </a:p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471900" y="1707654"/>
            <a:ext cx="8222100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19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76" name="Google Shape;76;p7"/>
          <p:cNvGraphicFramePr/>
          <p:nvPr/>
        </p:nvGraphicFramePr>
        <p:xfrm>
          <a:off x="1276119" y="218718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{249A39A8-A89F-4CE4-8116-4AE48F837800}</a:tableStyleId>
              </a:tblPr>
              <a:tblGrid>
                <a:gridCol w="3472850"/>
                <a:gridCol w="1570400"/>
                <a:gridCol w="157040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Procedimiento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¿Quién?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lt1"/>
                          </a:solidFill>
                        </a:rPr>
                        <a:t>¿Cuándo?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3. Se suben las constancias a la plataforma </a:t>
                      </a:r>
                      <a:r>
                        <a:rPr b="1" lang="es-ES" sz="1200" u="none" cap="none" strike="noStrike">
                          <a:solidFill>
                            <a:srgbClr val="00B0F0"/>
                          </a:solidFill>
                        </a:rPr>
                        <a:t>SICAT</a:t>
                      </a: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de la CGA.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Responsable PROFACAD- CSA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 al 26 de enero 2021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4. Se envía a la </a:t>
                      </a:r>
                      <a:r>
                        <a:rPr b="1" lang="es-ES" sz="1200" u="none" cap="none" strike="noStrike">
                          <a:solidFill>
                            <a:srgbClr val="00B0F0"/>
                          </a:solidFill>
                        </a:rPr>
                        <a:t>CGA una relación</a:t>
                      </a: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 (código y nombre) de los trámites realizados.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Responsable PROFACAD- CSA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2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 al 26 de enero 2021</a:t>
                      </a:r>
                      <a:endParaRPr b="1" sz="12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5. La CGA hace llegar al responsable PROFACAD del CU los documentos (Certificación) de los profesores que cumplieron con los requisitos establecidos, para su entrega a los interesados.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solidFill>
                            <a:schemeClr val="dk2"/>
                          </a:solidFill>
                        </a:rPr>
                        <a:t>Responsable  PROFACAD- CGA</a:t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</a:pPr>
            <a:r>
              <a:rPr b="0" i="0" lang="es-ES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sugiere...</a:t>
            </a:r>
            <a:endParaRPr/>
          </a:p>
        </p:txBody>
      </p:sp>
      <p:sp>
        <p:nvSpPr>
          <p:cNvPr id="82" name="Google Shape;82;p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❏"/>
            </a:pPr>
            <a:r>
              <a:rPr b="0" i="0" lang="es-E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Asegurar que </a:t>
            </a:r>
            <a:r>
              <a:rPr lang="es-ES" sz="1600"/>
              <a:t>realicen el trámite todos </a:t>
            </a:r>
            <a:r>
              <a:rPr b="0" i="0" lang="es-E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los profesores que cuenten con los tres talleres básicos o bien con la certificación básica ó intermedia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❏"/>
            </a:pPr>
            <a:r>
              <a:rPr b="0" i="0" lang="es-ES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Invitar a los profesores que lo realicen a la brevedad.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r>
              <a:rPr lang="es-ES"/>
              <a:t>Informes</a:t>
            </a:r>
            <a:endParaRPr/>
          </a:p>
        </p:txBody>
      </p:sp>
      <p:sp>
        <p:nvSpPr>
          <p:cNvPr id="88" name="Google Shape;88;p9"/>
          <p:cNvSpPr txBox="1"/>
          <p:nvPr>
            <p:ph idx="1" type="body"/>
          </p:nvPr>
        </p:nvSpPr>
        <p:spPr>
          <a:xfrm>
            <a:off x="471900" y="1704814"/>
            <a:ext cx="8222100" cy="30454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r>
              <a:rPr lang="es-ES">
                <a:solidFill>
                  <a:schemeClr val="accent2"/>
                </a:solidFill>
              </a:rPr>
              <a:t>★Dra. Ma. De los Dolores Valadez Sierra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r>
              <a:rPr lang="es-ES"/>
              <a:t>Responsable operativo de PROFACAD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r>
              <a:rPr lang="es-ES" u="sng">
                <a:solidFill>
                  <a:schemeClr val="hlink"/>
                </a:solidFill>
                <a:hlinkClick r:id="rId3"/>
              </a:rPr>
              <a:t>formaciondocentecucs@gmail.com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r>
              <a:rPr lang="es-ES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certificaprofacad@administrativos.udg.mx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r>
              <a:rPr lang="es-ES">
                <a:solidFill>
                  <a:schemeClr val="accent2"/>
                </a:solidFill>
              </a:rPr>
              <a:t>★ Mtra. Fabiola de Santos Ávila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r>
              <a:rPr lang="es-ES"/>
              <a:t>Coordinadora de Servicios Académicos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r>
              <a:rPr lang="es-ES" u="sng">
                <a:solidFill>
                  <a:schemeClr val="hlink"/>
                </a:solidFill>
                <a:hlinkClick r:id="rId5"/>
              </a:rPr>
              <a:t>fsantos@cucs.udg.mx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r>
              <a:rPr lang="es-ES"/>
              <a:t>fabiola.desantos@academicos.udg.mx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CUCS</dc:creator>
</cp:coreProperties>
</file>